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4E7CE60-22B2-437C-BF01-C21DF3889F1F}" type="datetimeFigureOut">
              <a:rPr lang="tr-TR" smtClean="0"/>
              <a:t>13.11.2018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2450131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7CE60-22B2-437C-BF01-C21DF3889F1F}" type="datetimeFigureOut">
              <a:rPr lang="tr-TR" smtClean="0"/>
              <a:t>13.11.2018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1928677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7CE60-22B2-437C-BF01-C21DF3889F1F}" type="datetimeFigureOut">
              <a:rPr lang="tr-TR" smtClean="0"/>
              <a:t>13.11.2018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1574438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7CE60-22B2-437C-BF01-C21DF3889F1F}" type="datetimeFigureOut">
              <a:rPr lang="tr-TR" smtClean="0"/>
              <a:t>13.11.2018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205587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4E7CE60-22B2-437C-BF01-C21DF3889F1F}" type="datetimeFigureOut">
              <a:rPr lang="tr-TR" smtClean="0"/>
              <a:t>13.11.2018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1294704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4E7CE60-22B2-437C-BF01-C21DF3889F1F}" type="datetimeFigureOut">
              <a:rPr lang="tr-TR" smtClean="0"/>
              <a:t>13.11.2018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3538689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4E7CE60-22B2-437C-BF01-C21DF3889F1F}" type="datetimeFigureOut">
              <a:rPr lang="tr-TR" smtClean="0"/>
              <a:t>13.11.2018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2269722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4E7CE60-22B2-437C-BF01-C21DF3889F1F}" type="datetimeFigureOut">
              <a:rPr lang="tr-TR" smtClean="0"/>
              <a:t>13.11.2018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1356367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4E7CE60-22B2-437C-BF01-C21DF3889F1F}" type="datetimeFigureOut">
              <a:rPr lang="tr-TR" smtClean="0"/>
              <a:t>13.11.2018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894753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4E7CE60-22B2-437C-BF01-C21DF3889F1F}" type="datetimeFigureOut">
              <a:rPr lang="tr-TR" smtClean="0"/>
              <a:t>13.11.2018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3689743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4E7CE60-22B2-437C-BF01-C21DF3889F1F}" type="datetimeFigureOut">
              <a:rPr lang="tr-TR" smtClean="0"/>
              <a:t>13.11.2018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7D7C571-5233-4304-A05D-982574B31AF4}" type="slidenum">
              <a:rPr lang="tr-TR" smtClean="0"/>
              <a:t>‹#›</a:t>
            </a:fld>
            <a:endParaRPr lang="tr-TR"/>
          </a:p>
        </p:txBody>
      </p:sp>
    </p:spTree>
    <p:extLst>
      <p:ext uri="{BB962C8B-B14F-4D97-AF65-F5344CB8AC3E}">
        <p14:creationId xmlns:p14="http://schemas.microsoft.com/office/powerpoint/2010/main" val="2171770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E7CE60-22B2-437C-BF01-C21DF3889F1F}" type="datetimeFigureOut">
              <a:rPr lang="tr-TR" smtClean="0"/>
              <a:t>13.11.2018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D7C571-5233-4304-A05D-982574B31AF4}" type="slidenum">
              <a:rPr lang="tr-TR" smtClean="0"/>
              <a:t>‹#›</a:t>
            </a:fld>
            <a:endParaRPr lang="tr-TR"/>
          </a:p>
        </p:txBody>
      </p:sp>
    </p:spTree>
    <p:extLst>
      <p:ext uri="{BB962C8B-B14F-4D97-AF65-F5344CB8AC3E}">
        <p14:creationId xmlns:p14="http://schemas.microsoft.com/office/powerpoint/2010/main" val="720428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UYGULAMALI KONKORDATO EĞİTİMİ</a:t>
            </a:r>
            <a:endParaRPr lang="tr-TR" dirty="0"/>
          </a:p>
        </p:txBody>
      </p:sp>
      <p:sp>
        <p:nvSpPr>
          <p:cNvPr id="3" name="Alt Başlık 2"/>
          <p:cNvSpPr>
            <a:spLocks noGrp="1"/>
          </p:cNvSpPr>
          <p:nvPr>
            <p:ph type="subTitle" idx="1"/>
          </p:nvPr>
        </p:nvSpPr>
        <p:spPr/>
        <p:txBody>
          <a:bodyPr/>
          <a:lstStyle/>
          <a:p>
            <a:r>
              <a:rPr lang="tr-TR" dirty="0" smtClean="0"/>
              <a:t>LL.M. HİLMİ YAMAN BİLGİN</a:t>
            </a:r>
          </a:p>
          <a:p>
            <a:r>
              <a:rPr lang="tr-TR" dirty="0" smtClean="0"/>
              <a:t>BAĞIMSIZ DENETÇİ MALİ MÜŞAVİR</a:t>
            </a:r>
            <a:endParaRPr lang="tr-TR" dirty="0"/>
          </a:p>
        </p:txBody>
      </p:sp>
    </p:spTree>
    <p:extLst>
      <p:ext uri="{BB962C8B-B14F-4D97-AF65-F5344CB8AC3E}">
        <p14:creationId xmlns:p14="http://schemas.microsoft.com/office/powerpoint/2010/main" val="1075631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KESİN MÜHLET İÇERİSİNDE KOMİSERİN GÖREVLERİ</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KONKORDATO PROJESİNİN TAMAMLANMASINA KATKIDA BULUNMAK</a:t>
            </a:r>
          </a:p>
          <a:p>
            <a:r>
              <a:rPr lang="tr-TR" dirty="0" smtClean="0"/>
              <a:t>BORÇLUNUN FAALİYETİNE NEZARET ETMEK</a:t>
            </a:r>
          </a:p>
          <a:p>
            <a:r>
              <a:rPr lang="tr-TR" dirty="0" smtClean="0"/>
              <a:t>ALACAKLILAR KURULUNU KONKORDATONUN SEYRİ HAKKINDA DÜZENLİ ARALIKLARLA BİLGİLENDİRMEK</a:t>
            </a:r>
          </a:p>
          <a:p>
            <a:r>
              <a:rPr lang="tr-TR" dirty="0" smtClean="0"/>
              <a:t>TALEPTE BULUNAN DİĞER ALACAKLILARA KONKORDATONUN SEYRİ VE ALACAKLININ GÜNCEL MALİ DURUMU HAKKINDA BİLGİ VERMEK</a:t>
            </a:r>
          </a:p>
          <a:p>
            <a:r>
              <a:rPr lang="tr-TR" dirty="0" smtClean="0"/>
              <a:t>REHİNLİ MALLARIN DA KIYMETİ TAKDİR EDİLİR VE ALACAKLILAR İLE BORÇLULARA YAZILI OLARAK BİLDİRİLİR.</a:t>
            </a:r>
          </a:p>
          <a:p>
            <a:r>
              <a:rPr lang="tr-TR" dirty="0" smtClean="0"/>
              <a:t>KOMİSERİN GÖREVİ MÜHLETİN KALDIRILMASI VE KONKORDATONUN TASDİKİ İLE SONA ERER</a:t>
            </a:r>
            <a:endParaRPr lang="tr-TR" dirty="0"/>
          </a:p>
        </p:txBody>
      </p:sp>
    </p:spTree>
    <p:extLst>
      <p:ext uri="{BB962C8B-B14F-4D97-AF65-F5344CB8AC3E}">
        <p14:creationId xmlns:p14="http://schemas.microsoft.com/office/powerpoint/2010/main" val="1073719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İ.İ.K. m 299,300,301,304</a:t>
            </a:r>
            <a:endParaRPr lang="tr-TR" dirty="0"/>
          </a:p>
        </p:txBody>
      </p:sp>
      <p:sp>
        <p:nvSpPr>
          <p:cNvPr id="3" name="İçerik Yer Tutucusu 2"/>
          <p:cNvSpPr>
            <a:spLocks noGrp="1"/>
          </p:cNvSpPr>
          <p:nvPr>
            <p:ph idx="1"/>
          </p:nvPr>
        </p:nvSpPr>
        <p:spPr/>
        <p:txBody>
          <a:bodyPr/>
          <a:lstStyle/>
          <a:p>
            <a:r>
              <a:rPr lang="tr-TR" dirty="0" smtClean="0"/>
              <a:t>KOMİSER ALACAKLILARI DAVET EDER. PROJENİN HAZIRLANMASI TAMAMLANDIKTAN SONRA MÜZAKEREYE ÇAĞIRIR,ALACAKLILARIN TOPLANMASINDAN SONRA KONKORDATONUN KABULÜ VEYA REDDİNE İLİŞKİN GÖRÜŞÜNÜ DE İÇEREN RAPORUNU MAHKEMEYE SUNAR (KESİN MÜHLET İÇERİSİNDE YAPILIR)</a:t>
            </a:r>
            <a:endParaRPr lang="tr-TR" dirty="0"/>
          </a:p>
        </p:txBody>
      </p:sp>
    </p:spTree>
    <p:extLst>
      <p:ext uri="{BB962C8B-B14F-4D97-AF65-F5344CB8AC3E}">
        <p14:creationId xmlns:p14="http://schemas.microsoft.com/office/powerpoint/2010/main" val="3740252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KONKORDATO ÖN PROJESİNDE NELER OLMALIDIR</a:t>
            </a:r>
            <a:endParaRPr lang="tr-TR" dirty="0"/>
          </a:p>
        </p:txBody>
      </p:sp>
      <p:sp>
        <p:nvSpPr>
          <p:cNvPr id="3" name="İçerik Yer Tutucusu 2"/>
          <p:cNvSpPr>
            <a:spLocks noGrp="1"/>
          </p:cNvSpPr>
          <p:nvPr>
            <p:ph idx="1"/>
          </p:nvPr>
        </p:nvSpPr>
        <p:spPr/>
        <p:txBody>
          <a:bodyPr/>
          <a:lstStyle/>
          <a:p>
            <a:r>
              <a:rPr lang="tr-TR" dirty="0" smtClean="0"/>
              <a:t>ŞİRKETİN HİKAYESİ VE GELİNEN DURUMUN NEDENSELLİĞİ</a:t>
            </a:r>
          </a:p>
          <a:p>
            <a:r>
              <a:rPr lang="tr-TR" dirty="0" smtClean="0"/>
              <a:t>ŞİRKETİN MALİ TABLOLARI</a:t>
            </a:r>
          </a:p>
          <a:p>
            <a:r>
              <a:rPr lang="tr-TR" dirty="0" smtClean="0"/>
              <a:t>ŞİRKETİN TABLOSU PROJEKSİYON OLARAK NAKİT AKIŞ TABLOSU</a:t>
            </a:r>
          </a:p>
          <a:p>
            <a:r>
              <a:rPr lang="tr-TR" dirty="0" smtClean="0"/>
              <a:t>ŞİRKETİN İFLASI HALİNDE ALACAKLININ OLASI ALACAĞI MİKTAR İLE, BORÇLUNUN TEKLİFİ İLE ALACAĞI TUTARIN KARŞILAŞTIRILDIĞI TABLO </a:t>
            </a:r>
            <a:endParaRPr lang="tr-TR" dirty="0"/>
          </a:p>
        </p:txBody>
      </p:sp>
    </p:spTree>
    <p:extLst>
      <p:ext uri="{BB962C8B-B14F-4D97-AF65-F5344CB8AC3E}">
        <p14:creationId xmlns:p14="http://schemas.microsoft.com/office/powerpoint/2010/main" val="1860570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BORCA BATIKLIK NASIL TESPİT EDİLİR</a:t>
            </a:r>
            <a:endParaRPr lang="tr-TR" dirty="0"/>
          </a:p>
        </p:txBody>
      </p:sp>
      <p:sp>
        <p:nvSpPr>
          <p:cNvPr id="3" name="İçerik Yer Tutucusu 2"/>
          <p:cNvSpPr>
            <a:spLocks noGrp="1"/>
          </p:cNvSpPr>
          <p:nvPr>
            <p:ph idx="1"/>
          </p:nvPr>
        </p:nvSpPr>
        <p:spPr/>
        <p:txBody>
          <a:bodyPr/>
          <a:lstStyle/>
          <a:p>
            <a:r>
              <a:rPr lang="tr-TR" dirty="0" smtClean="0"/>
              <a:t>AKTİFTE HESABA KATILMAYACAK UNSURLAR NELERDİR</a:t>
            </a:r>
          </a:p>
          <a:p>
            <a:r>
              <a:rPr lang="tr-TR" dirty="0" smtClean="0"/>
              <a:t>PASİFTE HESABA KATILMAYACAK UNSURLAR NELERDİR</a:t>
            </a:r>
          </a:p>
          <a:p>
            <a:r>
              <a:rPr lang="tr-TR" dirty="0" smtClean="0"/>
              <a:t>ŞİRKETİN FİNANSAL ANALİZ TABLOSU</a:t>
            </a:r>
          </a:p>
          <a:p>
            <a:r>
              <a:rPr lang="tr-TR" dirty="0" smtClean="0"/>
              <a:t>NAKİT AKIŞ TABLOSU (CASH FLOW) MANTIĞI NEDİR </a:t>
            </a:r>
            <a:endParaRPr lang="tr-TR" dirty="0"/>
          </a:p>
        </p:txBody>
      </p:sp>
    </p:spTree>
    <p:extLst>
      <p:ext uri="{BB962C8B-B14F-4D97-AF65-F5344CB8AC3E}">
        <p14:creationId xmlns:p14="http://schemas.microsoft.com/office/powerpoint/2010/main" val="539995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KONKORDATODA TAKİP VE FAİZ</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MÜHLET İÇERİSİNDE BORÇLU ALEYHİNE 6183 SAYILI KANUN DA DAHİL HİÇ BİR TAKİP YAPILAMAZ,EVVELCE BAŞLAMIŞ TAKİPLER DURUR.İHTİYATİ TEDBİR VE İHTİYATİ HACİZ UYGULANMAZ.BİR TAKİP MUAMELESİ İLE KESİLEBİLEN ZAMAN AŞIMI VE HAK DÜŞÜRÜCÜ SÜRELER İŞLEMEZ</a:t>
            </a:r>
          </a:p>
          <a:p>
            <a:r>
              <a:rPr lang="tr-TR" dirty="0" smtClean="0"/>
              <a:t>206 MADDE BİRİNCİ SIRASINDA YAZILI İMTİYAZLI ALACAKLAR İÇİN HACİZ YOLUYLA TAKİP YAPILABİLİR.</a:t>
            </a:r>
            <a:r>
              <a:rPr lang="tr-TR" b="1" i="0" dirty="0" smtClean="0">
                <a:solidFill>
                  <a:srgbClr val="00060A"/>
                </a:solidFill>
                <a:effectLst/>
                <a:latin typeface="verdana"/>
              </a:rPr>
              <a:t> (İşçilerin, iş ilişkisine dayanan ve iflasın açılmasından önceki bir yıl içinde tahakkuk etmiş ihbar ve kıdem tazminatları dahil alacakları ile iflas nedeniyle iş ilişkisinin sona ermesi üzerine hak etmiş oldukları ihbar ve kıdem tazminatları)</a:t>
            </a:r>
            <a:endParaRPr lang="tr-TR" dirty="0"/>
          </a:p>
        </p:txBody>
      </p:sp>
    </p:spTree>
    <p:extLst>
      <p:ext uri="{BB962C8B-B14F-4D97-AF65-F5344CB8AC3E}">
        <p14:creationId xmlns:p14="http://schemas.microsoft.com/office/powerpoint/2010/main" val="1130962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DEVAM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TASDİK EDİLEN KONKORDATO PROJESİ AKSİNE HÜKÜM İÇERMEDİĞİ TAKDİRDE KESİN MÜHLET TARİHİNDEN İTİBAREN REHİNLE TEMİN EDİLMEMİŞ HER TÜRLÜ ALACAĞA FAİZ İŞLEMESİ DURUR.</a:t>
            </a:r>
          </a:p>
          <a:p>
            <a:r>
              <a:rPr lang="tr-TR" dirty="0" smtClean="0"/>
              <a:t>KONKORDATO MÜHLETİNİN VERİLMESİNDEN ÖNCE, MÜSTAKBEL BİR ALACAĞIN DEVRİ SÖZLEŞMESİ YAPILMIŞ VE DEVREDİLEN ALACAK KONKORDATO MÜHLETİNİN VERİLMESİNDEN SONRA DOĞMUŞ İSE,BU DEVİR HÜKÜMSÜZDÜR</a:t>
            </a:r>
            <a:endParaRPr lang="tr-TR" dirty="0"/>
          </a:p>
        </p:txBody>
      </p:sp>
    </p:spTree>
    <p:extLst>
      <p:ext uri="{BB962C8B-B14F-4D97-AF65-F5344CB8AC3E}">
        <p14:creationId xmlns:p14="http://schemas.microsoft.com/office/powerpoint/2010/main" val="37579319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MUHASEBESEL AÇIDAN KONKORDATO</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ŞİRKETİN İŞLEYİŞİ AYNEN DEVAM EDER</a:t>
            </a:r>
          </a:p>
          <a:p>
            <a:r>
              <a:rPr lang="tr-TR" dirty="0" smtClean="0"/>
              <a:t>ŞİRKET MALİ TABLOLARININ ŞİRKET YETKİLİSİ DIŞINDA AYNI ZAMANDA KONKORDATO KOMİSERİNİN ONAYI İLE DÜZENLENMESİNDE MESULİYET AÇISINDAN FAYDA VARDIR.</a:t>
            </a:r>
          </a:p>
          <a:p>
            <a:r>
              <a:rPr lang="tr-TR" dirty="0" smtClean="0"/>
              <a:t>ŞİRKETİN DÜZENLEYECEĞİ TİCARİ SATIŞ (MAL VEYA HİZMET) FATURALARINDA KOMİSER ONAYINA GEREK YOKTUR. ANCAK ÖNEMLİ MİKTARDA MEVCUDUN SATIŞI HALİNDE TTK 408 GEREĞİNCE HEM GENEL KURUL HEM DE MAHKEME ONAYI GEREKMEKTEDİR.</a:t>
            </a:r>
          </a:p>
          <a:p>
            <a:endParaRPr lang="tr-TR" dirty="0"/>
          </a:p>
        </p:txBody>
      </p:sp>
    </p:spTree>
    <p:extLst>
      <p:ext uri="{BB962C8B-B14F-4D97-AF65-F5344CB8AC3E}">
        <p14:creationId xmlns:p14="http://schemas.microsoft.com/office/powerpoint/2010/main" val="3145627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DEVAM</a:t>
            </a:r>
            <a:endParaRPr lang="tr-TR" dirty="0"/>
          </a:p>
        </p:txBody>
      </p:sp>
      <p:sp>
        <p:nvSpPr>
          <p:cNvPr id="3" name="İçerik Yer Tutucusu 2"/>
          <p:cNvSpPr>
            <a:spLocks noGrp="1"/>
          </p:cNvSpPr>
          <p:nvPr>
            <p:ph idx="1"/>
          </p:nvPr>
        </p:nvSpPr>
        <p:spPr/>
        <p:txBody>
          <a:bodyPr>
            <a:normAutofit lnSpcReduction="10000"/>
          </a:bodyPr>
          <a:lstStyle/>
          <a:p>
            <a:r>
              <a:rPr lang="tr-TR" dirty="0" smtClean="0"/>
              <a:t>ŞİRKETİN TÜM BANKA HAREKETLERİNİN KOMİSER ONAYI İLE YAPILMASI GEREKMEKTEDİR.KOMİSER ŞİRKETİN DEVAMLILIĞI ETKİLEMEYEN ESKİ (MÜHLET KARARINDAN ÖNCEKİ) BORÇLARIN ÖDENMESİNE MÜSAADE ETMEMELİDİR. </a:t>
            </a:r>
          </a:p>
          <a:p>
            <a:r>
              <a:rPr lang="tr-TR" dirty="0" smtClean="0"/>
              <a:t>ŞİRKETİN İŞLEYİŞİNİ ETKİLEYEBİLECEK GEÇMİŞ BORÇLARIN ÖDENMESİ ANCAK KOMİSER ONAYI İLE OLACAKTIR. </a:t>
            </a:r>
            <a:endParaRPr lang="tr-TR" dirty="0"/>
          </a:p>
        </p:txBody>
      </p:sp>
    </p:spTree>
    <p:extLst>
      <p:ext uri="{BB962C8B-B14F-4D97-AF65-F5344CB8AC3E}">
        <p14:creationId xmlns:p14="http://schemas.microsoft.com/office/powerpoint/2010/main" val="202905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ŞİRKET YIL SONU ENVANTERİ</a:t>
            </a:r>
            <a:endParaRPr lang="tr-TR" dirty="0"/>
          </a:p>
        </p:txBody>
      </p:sp>
      <p:sp>
        <p:nvSpPr>
          <p:cNvPr id="3" name="İçerik Yer Tutucusu 2"/>
          <p:cNvSpPr>
            <a:spLocks noGrp="1"/>
          </p:cNvSpPr>
          <p:nvPr>
            <p:ph idx="1"/>
          </p:nvPr>
        </p:nvSpPr>
        <p:spPr/>
        <p:txBody>
          <a:bodyPr/>
          <a:lstStyle/>
          <a:p>
            <a:r>
              <a:rPr lang="tr-TR" dirty="0" smtClean="0"/>
              <a:t>KOMİSER GÖREVİNİ TESLİM ALDIKTAN SONRA DERHAL ŞİRKET MERKEZİ VE VARSA ŞUBELERİNİ ZİYARET EDEREK GERÇEK DURUMU KONTROL ETMELİ VE ENVANTER SAYIMINI MUHAKKAK YAPMALIDIR.</a:t>
            </a:r>
          </a:p>
          <a:p>
            <a:r>
              <a:rPr lang="tr-TR" dirty="0" smtClean="0"/>
              <a:t>ŞİRKETİN FAALİYETSİZ OLMASI KONKORDATO AÇISINDAN ÖNEMLİDİR.</a:t>
            </a:r>
            <a:endParaRPr lang="tr-TR" dirty="0"/>
          </a:p>
        </p:txBody>
      </p:sp>
    </p:spTree>
    <p:extLst>
      <p:ext uri="{BB962C8B-B14F-4D97-AF65-F5344CB8AC3E}">
        <p14:creationId xmlns:p14="http://schemas.microsoft.com/office/powerpoint/2010/main" val="1809981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KONKORDATO KABUL NİSAPLARI</a:t>
            </a:r>
            <a:endParaRPr lang="tr-TR" dirty="0"/>
          </a:p>
        </p:txBody>
      </p:sp>
      <p:sp>
        <p:nvSpPr>
          <p:cNvPr id="3" name="İçerik Yer Tutucusu 2"/>
          <p:cNvSpPr>
            <a:spLocks noGrp="1"/>
          </p:cNvSpPr>
          <p:nvPr>
            <p:ph idx="1"/>
          </p:nvPr>
        </p:nvSpPr>
        <p:spPr/>
        <p:txBody>
          <a:bodyPr/>
          <a:lstStyle/>
          <a:p>
            <a:r>
              <a:rPr lang="tr-TR" dirty="0" smtClean="0"/>
              <a:t>Kaydedilmiş olan alacaklıların adet  (adet olarak 1/2)yarısı  ve alacakların miktar (TL) olarak  yarısı (tutar olarak 1/2)</a:t>
            </a:r>
          </a:p>
          <a:p>
            <a:r>
              <a:rPr lang="tr-TR" dirty="0" smtClean="0"/>
              <a:t>VEYA</a:t>
            </a:r>
          </a:p>
          <a:p>
            <a:r>
              <a:rPr lang="tr-TR" dirty="0"/>
              <a:t>A</a:t>
            </a:r>
            <a:r>
              <a:rPr lang="tr-TR" dirty="0" smtClean="0"/>
              <a:t>det olarak dörtte biri (adet olarak 1/4) ve alacakların miktar olarak üçte ikisini (tutar olarak 2/3) aşan bir çoğunluk tarafından kabul edilmiş olması gerekmektedir.</a:t>
            </a:r>
            <a:endParaRPr lang="tr-TR" dirty="0"/>
          </a:p>
        </p:txBody>
      </p:sp>
    </p:spTree>
    <p:extLst>
      <p:ext uri="{BB962C8B-B14F-4D97-AF65-F5344CB8AC3E}">
        <p14:creationId xmlns:p14="http://schemas.microsoft.com/office/powerpoint/2010/main" val="2132207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KONKORDATONUN HUKUKİ NİTELİĞİ</a:t>
            </a:r>
            <a:endParaRPr lang="tr-TR" dirty="0"/>
          </a:p>
        </p:txBody>
      </p:sp>
      <p:sp>
        <p:nvSpPr>
          <p:cNvPr id="3" name="İçerik Yer Tutucusu 2"/>
          <p:cNvSpPr>
            <a:spLocks noGrp="1"/>
          </p:cNvSpPr>
          <p:nvPr>
            <p:ph idx="1"/>
          </p:nvPr>
        </p:nvSpPr>
        <p:spPr/>
        <p:txBody>
          <a:bodyPr/>
          <a:lstStyle/>
          <a:p>
            <a:r>
              <a:rPr lang="tr-TR" dirty="0" smtClean="0"/>
              <a:t>KONKORDATO BORÇLUNUN TEKLİFİ, ALACAKLILARIN BELİRLİ BİR ORANININ KABULÜ VE KANUNDAKİ DİĞER ŞARTLARIN VARLIĞI HALİNDE, MAHKEMENİN TASDİKİ İLE ORTAYA ÇIKAN KOLLEKTİF BİR İCRA ŞEKLİDİR. </a:t>
            </a:r>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p:txBody>
      </p:sp>
    </p:spTree>
    <p:extLst>
      <p:ext uri="{BB962C8B-B14F-4D97-AF65-F5344CB8AC3E}">
        <p14:creationId xmlns:p14="http://schemas.microsoft.com/office/powerpoint/2010/main" val="3163735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KONKORDATODA SÜRE</a:t>
            </a:r>
            <a:endParaRPr lang="tr-TR" dirty="0"/>
          </a:p>
        </p:txBody>
      </p:sp>
      <p:sp>
        <p:nvSpPr>
          <p:cNvPr id="3" name="İçerik Yer Tutucusu 2"/>
          <p:cNvSpPr>
            <a:spLocks noGrp="1"/>
          </p:cNvSpPr>
          <p:nvPr>
            <p:ph idx="1"/>
          </p:nvPr>
        </p:nvSpPr>
        <p:spPr/>
        <p:txBody>
          <a:bodyPr/>
          <a:lstStyle/>
          <a:p>
            <a:r>
              <a:rPr lang="tr-TR" dirty="0" smtClean="0"/>
              <a:t>GEÇİCİ MÜHLET 3 AY</a:t>
            </a:r>
          </a:p>
          <a:p>
            <a:r>
              <a:rPr lang="tr-TR" dirty="0" smtClean="0"/>
              <a:t>KOMİSER RAPORU İLE İLAVE 2 AY</a:t>
            </a:r>
          </a:p>
          <a:p>
            <a:r>
              <a:rPr lang="tr-TR" dirty="0" smtClean="0"/>
              <a:t>TOPLAM 5 AY</a:t>
            </a:r>
          </a:p>
          <a:p>
            <a:r>
              <a:rPr lang="tr-TR" dirty="0" smtClean="0"/>
              <a:t>KESİN MÜHLET 12 AY</a:t>
            </a:r>
          </a:p>
          <a:p>
            <a:r>
              <a:rPr lang="tr-TR" dirty="0" smtClean="0"/>
              <a:t>MAHKEME KARARI VE KOMİSER RAPORU İLE İLAVE 6 AY</a:t>
            </a:r>
          </a:p>
          <a:p>
            <a:r>
              <a:rPr lang="tr-TR" dirty="0" smtClean="0"/>
              <a:t>TOPLAM SÜRE 23 AY</a:t>
            </a:r>
            <a:endParaRPr lang="tr-TR" dirty="0"/>
          </a:p>
        </p:txBody>
      </p:sp>
    </p:spTree>
    <p:extLst>
      <p:ext uri="{BB962C8B-B14F-4D97-AF65-F5344CB8AC3E}">
        <p14:creationId xmlns:p14="http://schemas.microsoft.com/office/powerpoint/2010/main" val="1057442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UYGULAMADA YAŞANAN SORUNLAR</a:t>
            </a:r>
            <a:endParaRPr lang="tr-TR" dirty="0"/>
          </a:p>
        </p:txBody>
      </p:sp>
      <p:sp>
        <p:nvSpPr>
          <p:cNvPr id="3" name="İçerik Yer Tutucusu 2"/>
          <p:cNvSpPr>
            <a:spLocks noGrp="1"/>
          </p:cNvSpPr>
          <p:nvPr>
            <p:ph idx="1"/>
          </p:nvPr>
        </p:nvSpPr>
        <p:spPr/>
        <p:txBody>
          <a:bodyPr>
            <a:normAutofit fontScale="92500" lnSpcReduction="20000"/>
          </a:bodyPr>
          <a:lstStyle/>
          <a:p>
            <a:pPr marL="514350" indent="-514350">
              <a:buAutoNum type="arabicPeriod"/>
            </a:pPr>
            <a:r>
              <a:rPr lang="tr-TR" dirty="0" smtClean="0"/>
              <a:t>STOK VE KASA FARKI</a:t>
            </a:r>
          </a:p>
          <a:p>
            <a:pPr marL="514350" indent="-514350">
              <a:buAutoNum type="arabicPeriod"/>
            </a:pPr>
            <a:r>
              <a:rPr lang="tr-TR" dirty="0" smtClean="0"/>
              <a:t>3’LÜ KOMİSER KURULUNDA UYUŞMAZLIK ÇIKMASI</a:t>
            </a:r>
          </a:p>
          <a:p>
            <a:pPr marL="514350" indent="-514350">
              <a:buAutoNum type="arabicPeriod"/>
            </a:pPr>
            <a:r>
              <a:rPr lang="tr-TR" dirty="0" smtClean="0"/>
              <a:t>ŞİRKETİN PARA HAREKETLERİNİN 3 KOMİSERİN ORTAK İMZASI İLE GERÇEKLEŞMESİ</a:t>
            </a:r>
          </a:p>
          <a:p>
            <a:pPr marL="514350" indent="-514350">
              <a:buAutoNum type="arabicPeriod"/>
            </a:pPr>
            <a:r>
              <a:rPr lang="tr-TR" dirty="0" smtClean="0"/>
              <a:t>ŞİRKETİN BİRDEN ÇOK ŞUBESİ OLMASI HALİNDE ŞUBELERDE TESPİT YAPILMASININ GÜÇLÜĞÜ</a:t>
            </a:r>
          </a:p>
          <a:p>
            <a:pPr marL="514350" indent="-514350">
              <a:buAutoNum type="arabicPeriod"/>
            </a:pPr>
            <a:r>
              <a:rPr lang="tr-TR" dirty="0" smtClean="0"/>
              <a:t>ŞİRKET AKTİFLERİNİN KIYMET TAKDİRLERİNİN EN GEÇ 5 AY İÇERİSİNDE YAPILMASINDA YAŞANAN ZORLUKLAR</a:t>
            </a:r>
          </a:p>
          <a:p>
            <a:pPr marL="514350" indent="-514350">
              <a:buAutoNum type="arabicPeriod"/>
            </a:pPr>
            <a:endParaRPr lang="tr-TR" dirty="0"/>
          </a:p>
        </p:txBody>
      </p:sp>
    </p:spTree>
    <p:extLst>
      <p:ext uri="{BB962C8B-B14F-4D97-AF65-F5344CB8AC3E}">
        <p14:creationId xmlns:p14="http://schemas.microsoft.com/office/powerpoint/2010/main" val="3963850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HİLE ÇEŞİTLERİ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GERÇEK DIŞI ALACAKLI YARATMAK</a:t>
            </a:r>
          </a:p>
          <a:p>
            <a:r>
              <a:rPr lang="tr-TR" dirty="0" smtClean="0"/>
              <a:t>SAHTE VERİLEN SİPARİŞ AVANSI YARATIP BAŞKASINA ÇEK KEŞİDE ETMİŞ GİBİ GÖSTERMEK</a:t>
            </a:r>
          </a:p>
          <a:p>
            <a:r>
              <a:rPr lang="tr-TR" dirty="0" smtClean="0"/>
              <a:t>SAHTE ALIM YAPMAK</a:t>
            </a:r>
          </a:p>
          <a:p>
            <a:r>
              <a:rPr lang="tr-TR" dirty="0" smtClean="0"/>
              <a:t>ORTAKLARIN BORÇLARINI SAHTE İŞLEMLERLE KAPATMAK</a:t>
            </a:r>
          </a:p>
          <a:p>
            <a:r>
              <a:rPr lang="tr-TR" dirty="0" smtClean="0"/>
              <a:t>ORTAKLARIN HİSSELERİNİ KONKORDATO İLANINDAN ÖNCE DEVİR ETMEK</a:t>
            </a:r>
          </a:p>
          <a:p>
            <a:r>
              <a:rPr lang="tr-TR" dirty="0" smtClean="0"/>
              <a:t>KONKORDATOYA GİRİŞ VE ALACAKLILAR TOPLANTISI İLANINI FARKLI GAZETEDE YAPMAK</a:t>
            </a:r>
          </a:p>
          <a:p>
            <a:endParaRPr lang="tr-TR" dirty="0"/>
          </a:p>
        </p:txBody>
      </p:sp>
    </p:spTree>
    <p:extLst>
      <p:ext uri="{BB962C8B-B14F-4D97-AF65-F5344CB8AC3E}">
        <p14:creationId xmlns:p14="http://schemas.microsoft.com/office/powerpoint/2010/main" val="1604542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KONKORDATONUN TÜRLERİ NELERDİR</a:t>
            </a:r>
            <a:endParaRPr lang="tr-TR" dirty="0"/>
          </a:p>
        </p:txBody>
      </p:sp>
      <p:sp>
        <p:nvSpPr>
          <p:cNvPr id="3" name="İçerik Yer Tutucusu 2"/>
          <p:cNvSpPr>
            <a:spLocks noGrp="1"/>
          </p:cNvSpPr>
          <p:nvPr>
            <p:ph idx="1"/>
          </p:nvPr>
        </p:nvSpPr>
        <p:spPr/>
        <p:txBody>
          <a:bodyPr/>
          <a:lstStyle/>
          <a:p>
            <a:r>
              <a:rPr lang="tr-TR" dirty="0" smtClean="0"/>
              <a:t>MAHKEME İÇİ KONKORDATO</a:t>
            </a:r>
          </a:p>
          <a:p>
            <a:r>
              <a:rPr lang="tr-TR" dirty="0" smtClean="0"/>
              <a:t>MAHKEME DIŞI KONKORDATO</a:t>
            </a:r>
          </a:p>
          <a:p>
            <a:pPr marL="0" indent="0">
              <a:buNone/>
            </a:pPr>
            <a:endParaRPr lang="tr-TR" dirty="0"/>
          </a:p>
        </p:txBody>
      </p:sp>
    </p:spTree>
    <p:extLst>
      <p:ext uri="{BB962C8B-B14F-4D97-AF65-F5344CB8AC3E}">
        <p14:creationId xmlns:p14="http://schemas.microsoft.com/office/powerpoint/2010/main" val="1881670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MAHKEME İÇİ KONKORDATO TÜRLERİ</a:t>
            </a:r>
            <a:endParaRPr lang="tr-TR" dirty="0"/>
          </a:p>
        </p:txBody>
      </p:sp>
      <p:sp>
        <p:nvSpPr>
          <p:cNvPr id="3" name="İçerik Yer Tutucusu 2"/>
          <p:cNvSpPr>
            <a:spLocks noGrp="1"/>
          </p:cNvSpPr>
          <p:nvPr>
            <p:ph idx="1"/>
          </p:nvPr>
        </p:nvSpPr>
        <p:spPr/>
        <p:txBody>
          <a:bodyPr/>
          <a:lstStyle/>
          <a:p>
            <a:r>
              <a:rPr lang="tr-TR" dirty="0" smtClean="0"/>
              <a:t>VADE KONKORDATOSU</a:t>
            </a:r>
          </a:p>
          <a:p>
            <a:r>
              <a:rPr lang="tr-TR" dirty="0" smtClean="0"/>
              <a:t>TENZİLAT KONKORDATOSU</a:t>
            </a:r>
          </a:p>
          <a:p>
            <a:r>
              <a:rPr lang="tr-TR" dirty="0" smtClean="0"/>
              <a:t>BİRLEŞİK KONKORDATO</a:t>
            </a:r>
            <a:endParaRPr lang="tr-TR" dirty="0"/>
          </a:p>
        </p:txBody>
      </p:sp>
    </p:spTree>
    <p:extLst>
      <p:ext uri="{BB962C8B-B14F-4D97-AF65-F5344CB8AC3E}">
        <p14:creationId xmlns:p14="http://schemas.microsoft.com/office/powerpoint/2010/main" val="869141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KONKORDATO VE İFLAS RİSKİ</a:t>
            </a:r>
            <a:endParaRPr lang="tr-TR" dirty="0"/>
          </a:p>
        </p:txBody>
      </p:sp>
      <p:sp>
        <p:nvSpPr>
          <p:cNvPr id="3" name="İçerik Yer Tutucusu 2"/>
          <p:cNvSpPr>
            <a:spLocks noGrp="1"/>
          </p:cNvSpPr>
          <p:nvPr>
            <p:ph idx="1"/>
          </p:nvPr>
        </p:nvSpPr>
        <p:spPr/>
        <p:txBody>
          <a:bodyPr/>
          <a:lstStyle/>
          <a:p>
            <a:r>
              <a:rPr lang="tr-TR" dirty="0" smtClean="0"/>
              <a:t>İFLASA TABİ OLMAYAN BORÇLULARLA HENÜZ İFLAS ETMEMİŞ OLAN BORÇLULARIN TEKLİF ETTİĞİ KONKORDATO ONAYLANMAMASI VEYA FESHİ HALİNDE BU KİŞİLER HAKKINDA İFLAS KARARI VERİLEBİLİR</a:t>
            </a:r>
            <a:endParaRPr lang="tr-TR" dirty="0"/>
          </a:p>
        </p:txBody>
      </p:sp>
    </p:spTree>
    <p:extLst>
      <p:ext uri="{BB962C8B-B14F-4D97-AF65-F5344CB8AC3E}">
        <p14:creationId xmlns:p14="http://schemas.microsoft.com/office/powerpoint/2010/main" val="1081077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KİMLER KONKORDATO TEKLİFİNDE BULUNABİLİR</a:t>
            </a:r>
            <a:endParaRPr lang="tr-TR" dirty="0"/>
          </a:p>
        </p:txBody>
      </p:sp>
      <p:sp>
        <p:nvSpPr>
          <p:cNvPr id="3" name="İçerik Yer Tutucusu 2"/>
          <p:cNvSpPr>
            <a:spLocks noGrp="1"/>
          </p:cNvSpPr>
          <p:nvPr>
            <p:ph idx="1"/>
          </p:nvPr>
        </p:nvSpPr>
        <p:spPr/>
        <p:txBody>
          <a:bodyPr/>
          <a:lstStyle/>
          <a:p>
            <a:r>
              <a:rPr lang="tr-TR" dirty="0" smtClean="0"/>
              <a:t>İİK 285 KONKORDATO HÜKÜMLERİNDEN YARARLANMAK İSTEYEN HERHANGİ BİR BORÇLU KONKORDATO TEKLİFİNDE BULUNABİLİR</a:t>
            </a:r>
            <a:endParaRPr lang="tr-TR" dirty="0"/>
          </a:p>
        </p:txBody>
      </p:sp>
    </p:spTree>
    <p:extLst>
      <p:ext uri="{BB962C8B-B14F-4D97-AF65-F5344CB8AC3E}">
        <p14:creationId xmlns:p14="http://schemas.microsoft.com/office/powerpoint/2010/main" val="1064608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KONKORDATO TEKLİFİ İÇİN BORCA BATIK OLMAK GEREKLİ MİDİR?</a:t>
            </a:r>
            <a:endParaRPr lang="tr-TR" dirty="0"/>
          </a:p>
        </p:txBody>
      </p:sp>
      <p:sp>
        <p:nvSpPr>
          <p:cNvPr id="3" name="İçerik Yer Tutucusu 2"/>
          <p:cNvSpPr>
            <a:spLocks noGrp="1"/>
          </p:cNvSpPr>
          <p:nvPr>
            <p:ph idx="1"/>
          </p:nvPr>
        </p:nvSpPr>
        <p:spPr/>
        <p:txBody>
          <a:bodyPr/>
          <a:lstStyle/>
          <a:p>
            <a:r>
              <a:rPr lang="tr-TR" dirty="0" smtClean="0"/>
              <a:t>İİK İÇERİSİNDE KONKORDATO TEKLİFİ İÇİN BORCA BATIKLIK KOŞULUNA YER VERİLMEMİŞTİR. </a:t>
            </a:r>
            <a:endParaRPr lang="tr-TR" dirty="0"/>
          </a:p>
        </p:txBody>
      </p:sp>
    </p:spTree>
    <p:extLst>
      <p:ext uri="{BB962C8B-B14F-4D97-AF65-F5344CB8AC3E}">
        <p14:creationId xmlns:p14="http://schemas.microsoft.com/office/powerpoint/2010/main" val="2377032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KONKORDATO TALEBİNDE KARAR</a:t>
            </a:r>
            <a:endParaRPr lang="tr-TR" dirty="0"/>
          </a:p>
        </p:txBody>
      </p:sp>
      <p:sp>
        <p:nvSpPr>
          <p:cNvPr id="3" name="İçerik Yer Tutucusu 2"/>
          <p:cNvSpPr>
            <a:spLocks noGrp="1"/>
          </p:cNvSpPr>
          <p:nvPr>
            <p:ph idx="1"/>
          </p:nvPr>
        </p:nvSpPr>
        <p:spPr/>
        <p:txBody>
          <a:bodyPr>
            <a:normAutofit lnSpcReduction="10000"/>
          </a:bodyPr>
          <a:lstStyle/>
          <a:p>
            <a:r>
              <a:rPr lang="tr-TR" dirty="0" smtClean="0"/>
              <a:t>ANONİM ŞİRKETLERDE YÖNETİM KURULU LİMİTED ŞİRKETLERDE MÜDÜR VEYA MÜDÜRLER KURULU</a:t>
            </a:r>
          </a:p>
          <a:p>
            <a:r>
              <a:rPr lang="tr-TR" dirty="0" smtClean="0"/>
              <a:t>ŞİRKETLER TOPLULUĞUNDA HER BİR ŞİRKETİN AYRI AYRI KONKORDATO TALEBİNDE BULUNMASI GEREKİR.GRUP ŞİRKETLERİNİN YA DA BİR TÜZEL KİŞİ VE KEFİLLERİNİN TALEPLERİNİN AYNI DİLEKÇEDE BİRLEŞTİRİLMESİ MÜMKÜNDÜR.</a:t>
            </a:r>
            <a:endParaRPr lang="tr-TR" dirty="0"/>
          </a:p>
        </p:txBody>
      </p:sp>
    </p:spTree>
    <p:extLst>
      <p:ext uri="{BB962C8B-B14F-4D97-AF65-F5344CB8AC3E}">
        <p14:creationId xmlns:p14="http://schemas.microsoft.com/office/powerpoint/2010/main" val="308353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KONKORDATO KOMİSERLİĞİ NEDİR GEÇİCİ MÜHLET İÇİNDE GÖREVLERİ</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GEÇİCİ MÜHLET İÇERİSİNDE ŞİRKETİN MEVCUDUNU KAYIT ALTINA ALMAK</a:t>
            </a:r>
          </a:p>
          <a:p>
            <a:r>
              <a:rPr lang="tr-TR" dirty="0" smtClean="0"/>
              <a:t>ŞİRKET AKTİFLERİNİN RAYİCEN DEĞERLERİNİ TESPİT ETTİRMEK</a:t>
            </a:r>
          </a:p>
          <a:p>
            <a:r>
              <a:rPr lang="tr-TR" dirty="0" smtClean="0"/>
              <a:t>ŞİRKETİN ÖDEMELERİNİN YAPILMASINA NEZARET ETMEK VE ONAY VERMEK</a:t>
            </a:r>
          </a:p>
          <a:p>
            <a:r>
              <a:rPr lang="tr-TR" dirty="0" smtClean="0"/>
              <a:t>GEÇİCİ MÜHLET İÇERİSİNDE ŞİRKETİN İŞLEYİŞİNİ KONRTOL EDEREK KESİN MÜHLET AÇISINDAN DEĞERLENDİRME YAPMAK</a:t>
            </a:r>
          </a:p>
          <a:p>
            <a:r>
              <a:rPr lang="tr-TR" dirty="0" smtClean="0"/>
              <a:t>GÖREVİ TESLİM ALDIKTAN SONRA 20 GÜN İÇERİSİNDE ÖN RAPOR SUNMAK</a:t>
            </a:r>
          </a:p>
          <a:p>
            <a:r>
              <a:rPr lang="tr-TR" dirty="0" smtClean="0"/>
              <a:t>GEÇİCİ MÜHLET İÇERİSİNDE RAPOR SUNARAK ŞİRKETİN PROJE VE İŞLEYİŞİNE GÖRE BORÇLARINI ÖDEME KAABİLİYETİNE SAHİP OLUP OLMADIĞINI DEĞERLENDİRMEK</a:t>
            </a:r>
            <a:endParaRPr lang="tr-TR" dirty="0"/>
          </a:p>
        </p:txBody>
      </p:sp>
    </p:spTree>
    <p:extLst>
      <p:ext uri="{BB962C8B-B14F-4D97-AF65-F5344CB8AC3E}">
        <p14:creationId xmlns:p14="http://schemas.microsoft.com/office/powerpoint/2010/main" val="30766357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952</TotalTime>
  <Words>817</Words>
  <Application>Microsoft Office PowerPoint</Application>
  <PresentationFormat>On-screen Show (4:3)</PresentationFormat>
  <Paragraphs>94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Ofis Teması</vt:lpstr>
      <vt:lpstr>UYGULAMALI KONKORDATO EĞİTİMİ</vt:lpstr>
      <vt:lpstr>KONKORDATONUN HUKUKİ NİTELİĞİ</vt:lpstr>
      <vt:lpstr>KONKORDATONUN TÜRLERİ NELERDİR</vt:lpstr>
      <vt:lpstr>MAHKEME İÇİ KONKORDATO TÜRLERİ</vt:lpstr>
      <vt:lpstr>KONKORDATO VE İFLAS RİSKİ</vt:lpstr>
      <vt:lpstr>KİMLER KONKORDATO TEKLİFİNDE BULUNABİLİR</vt:lpstr>
      <vt:lpstr>KONKORDATO TEKLİFİ İÇİN BORCA BATIK OLMAK GEREKLİ MİDİR?</vt:lpstr>
      <vt:lpstr>KONKORDATO TALEBİNDE KARAR</vt:lpstr>
      <vt:lpstr>KONKORDATO KOMİSERLİĞİ NEDİR GEÇİCİ MÜHLET İÇİNDE GÖREVLERİ</vt:lpstr>
      <vt:lpstr>KESİN MÜHLET İÇERİSİNDE KOMİSERİN GÖREVLERİ</vt:lpstr>
      <vt:lpstr>İ.İ.K. m 299,300,301,304</vt:lpstr>
      <vt:lpstr>KONKORDATO ÖN PROJESİNDE NELER OLMALIDIR</vt:lpstr>
      <vt:lpstr>BORCA BATIKLIK NASIL TESPİT EDİLİR</vt:lpstr>
      <vt:lpstr>KONKORDATODA TAKİP VE FAİZ</vt:lpstr>
      <vt:lpstr>DEVAM</vt:lpstr>
      <vt:lpstr>MUHASEBESEL AÇIDAN KONKORDATO</vt:lpstr>
      <vt:lpstr>DEVAM</vt:lpstr>
      <vt:lpstr>ŞİRKET YIL SONU ENVANTERİ</vt:lpstr>
      <vt:lpstr>KONKORDATO KABUL NİSAPLARI</vt:lpstr>
      <vt:lpstr>KONKORDATODA SÜRE</vt:lpstr>
      <vt:lpstr>UYGULAMADA YAŞANAN SORUNLAR</vt:lpstr>
      <vt:lpstr>HİLE ÇEŞİTLERİ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UYGULAMALI KONKORDATO EĞİTİMİ</dc:title>
  <dc:creator>Yaman Bilgin</dc:creator>
  <cp:lastModifiedBy>Ahmet</cp:lastModifiedBy>
  <cp:revision>11</cp:revision>
  <dcterms:created xsi:type="dcterms:W3CDTF">2018-10-24T14:41:20Z</dcterms:created>
  <dcterms:modified xsi:type="dcterms:W3CDTF">2018-11-13T17:43:00Z</dcterms:modified>
</cp:coreProperties>
</file>